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85" r:id="rId2"/>
    <p:sldId id="321" r:id="rId3"/>
    <p:sldId id="361" r:id="rId4"/>
    <p:sldId id="381" r:id="rId5"/>
    <p:sldId id="398" r:id="rId6"/>
    <p:sldId id="320" r:id="rId7"/>
    <p:sldId id="380" r:id="rId8"/>
    <p:sldId id="322" r:id="rId9"/>
    <p:sldId id="382" r:id="rId10"/>
    <p:sldId id="339" r:id="rId11"/>
    <p:sldId id="383" r:id="rId12"/>
    <p:sldId id="336" r:id="rId13"/>
    <p:sldId id="335" r:id="rId14"/>
    <p:sldId id="362" r:id="rId15"/>
    <p:sldId id="363" r:id="rId16"/>
    <p:sldId id="377" r:id="rId17"/>
    <p:sldId id="364" r:id="rId18"/>
    <p:sldId id="365" r:id="rId19"/>
    <p:sldId id="366" r:id="rId20"/>
    <p:sldId id="367" r:id="rId21"/>
    <p:sldId id="386" r:id="rId22"/>
    <p:sldId id="387" r:id="rId23"/>
    <p:sldId id="396" r:id="rId24"/>
    <p:sldId id="397" r:id="rId25"/>
    <p:sldId id="391" r:id="rId26"/>
    <p:sldId id="393" r:id="rId27"/>
    <p:sldId id="394" r:id="rId28"/>
    <p:sldId id="384" r:id="rId29"/>
    <p:sldId id="368" r:id="rId30"/>
    <p:sldId id="378" r:id="rId31"/>
    <p:sldId id="379" r:id="rId32"/>
    <p:sldId id="389" r:id="rId33"/>
    <p:sldId id="395" r:id="rId34"/>
    <p:sldId id="388" r:id="rId35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2D"/>
    <a:srgbClr val="FF6600"/>
    <a:srgbClr val="E2E2E2"/>
    <a:srgbClr val="FF9933"/>
    <a:srgbClr val="FBCDA7"/>
    <a:srgbClr val="C2C2C2"/>
    <a:srgbClr val="FF8633"/>
    <a:srgbClr val="0062AC"/>
    <a:srgbClr val="1B3049"/>
    <a:srgbClr val="162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27" autoAdjust="0"/>
  </p:normalViewPr>
  <p:slideViewPr>
    <p:cSldViewPr>
      <p:cViewPr>
        <p:scale>
          <a:sx n="66" d="100"/>
          <a:sy n="66" d="100"/>
        </p:scale>
        <p:origin x="-141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9035" tIns="49517" rIns="99035" bIns="49517" rtlCol="0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9035" tIns="49517" rIns="99035" bIns="49517" rtlCol="0"/>
          <a:lstStyle>
            <a:lvl1pPr algn="r">
              <a:defRPr sz="1300"/>
            </a:lvl1pPr>
          </a:lstStyle>
          <a:p>
            <a:fld id="{3AB3F06B-D728-4FFC-AC77-E7571E3C4628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5" tIns="49517" rIns="99035" bIns="49517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9035" tIns="49517" rIns="99035" bIns="4951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9035" tIns="49517" rIns="99035" bIns="49517" rtlCol="0" anchor="b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9035" tIns="49517" rIns="99035" bIns="49517" rtlCol="0" anchor="b"/>
          <a:lstStyle>
            <a:lvl1pPr algn="r">
              <a:defRPr sz="1300"/>
            </a:lvl1pPr>
          </a:lstStyle>
          <a:p>
            <a:fld id="{071ED5E8-4E2B-4329-8F52-C65275DD2EC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675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D5E8-4E2B-4329-8F52-C65275DD2ECA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8015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solidFill>
                  <a:schemeClr val="accent1">
                    <a:lumMod val="75000"/>
                  </a:schemeClr>
                </a:solidFill>
              </a:rPr>
              <a:t>Basado en el manual de diseño de obras Civiles. Diseño por Viento de la Comisión Federal de Electricidad (CFE 2008).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D5E8-4E2B-4329-8F52-C65275DD2ECA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595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FY:33 KSI, Fu:45 </a:t>
            </a:r>
            <a:r>
              <a:rPr lang="es-MX" smtClean="0"/>
              <a:t>ksi </a:t>
            </a:r>
            <a:r>
              <a:rPr lang="es-MX" dirty="0" smtClean="0"/>
              <a:t>o mayor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D5E8-4E2B-4329-8F52-C65275DD2ECA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6567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IMSS</a:t>
            </a:r>
            <a:r>
              <a:rPr lang="es-MX" baseline="0" dirty="0" smtClean="0"/>
              <a:t> NOGALES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D5E8-4E2B-4329-8F52-C65275DD2ECA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2337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IMSS</a:t>
            </a:r>
            <a:r>
              <a:rPr lang="es-MX" baseline="0" dirty="0" smtClean="0"/>
              <a:t> NOGALES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D5E8-4E2B-4329-8F52-C65275DD2ECA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2337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IMSS</a:t>
            </a:r>
            <a:r>
              <a:rPr lang="es-MX" baseline="0" dirty="0" smtClean="0"/>
              <a:t> NOGALES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D5E8-4E2B-4329-8F52-C65275DD2ECA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2337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200" b="1" u="none" dirty="0" smtClean="0">
                <a:solidFill>
                  <a:schemeClr val="bg1"/>
                </a:solidFill>
              </a:rPr>
              <a:t>SALA VIP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200" b="1" u="none" dirty="0" smtClean="0">
                <a:solidFill>
                  <a:schemeClr val="bg1"/>
                </a:solidFill>
              </a:rPr>
              <a:t>223.93 m2 Steelfoam 15cm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200" b="1" u="none" dirty="0" smtClean="0">
                <a:solidFill>
                  <a:schemeClr val="bg1"/>
                </a:solidFill>
              </a:rPr>
              <a:t>248.00 m2 Insulpanel Techo 4”</a:t>
            </a:r>
            <a:endParaRPr lang="es-MX" altLang="es-MX" sz="1200" b="1" u="none" dirty="0">
              <a:solidFill>
                <a:schemeClr val="bg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D5E8-4E2B-4329-8F52-C65275DD2ECA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2337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200" b="1" u="none" dirty="0" smtClean="0">
                <a:solidFill>
                  <a:schemeClr val="bg1"/>
                </a:solidFill>
              </a:rPr>
              <a:t>6,500 M2 (STEELFOAM 12 CM)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altLang="es-MX" sz="1200" b="1" u="none" smtClean="0">
                <a:solidFill>
                  <a:schemeClr val="bg1"/>
                </a:solidFill>
              </a:rPr>
              <a:t>SQ TECH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200" b="1" u="none" dirty="0">
              <a:solidFill>
                <a:schemeClr val="bg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D5E8-4E2B-4329-8F52-C65275DD2ECA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2337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200" b="1" u="none" dirty="0" smtClean="0">
                <a:solidFill>
                  <a:schemeClr val="bg1"/>
                </a:solidFill>
              </a:rPr>
              <a:t>Mexicali</a:t>
            </a:r>
            <a:endParaRPr lang="es-MX" altLang="es-MX" sz="1200" b="1" u="none" dirty="0">
              <a:solidFill>
                <a:schemeClr val="bg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D5E8-4E2B-4329-8F52-C65275DD2ECA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2337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D5E8-4E2B-4329-8F52-C65275DD2ECA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37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48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34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04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48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55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00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64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6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64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94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CF59-2AEB-4DE8-B0EB-064A38B8B4BE}" type="datetimeFigureOut">
              <a:rPr lang="es-ES" smtClean="0"/>
              <a:t>07/08/2017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59C1E-0EFC-4542-B895-15274CA3051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851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0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jpeg"/><Relationship Id="rId11" Type="http://schemas.openxmlformats.org/officeDocument/2006/relationships/image" Target="../media/image122.png"/><Relationship Id="rId5" Type="http://schemas.openxmlformats.org/officeDocument/2006/relationships/image" Target="../media/image116.jpeg"/><Relationship Id="rId10" Type="http://schemas.openxmlformats.org/officeDocument/2006/relationships/image" Target="../media/image121.pn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Prueba%20carga%20Novidesa%20%20low.mp4" TargetMode="External"/><Relationship Id="rId2" Type="http://schemas.openxmlformats.org/officeDocument/2006/relationships/hyperlink" Target="Prueba%20carga%20Steelfoam%20low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videos/poste%20unido%20IKOS.3gp" TargetMode="External"/><Relationship Id="rId5" Type="http://schemas.openxmlformats.org/officeDocument/2006/relationships/hyperlink" Target="videos/PRUEBA%20MANEJO%20IKOS.mp4" TargetMode="External"/><Relationship Id="rId4" Type="http://schemas.openxmlformats.org/officeDocument/2006/relationships/hyperlink" Target="videos/PRUEBA%20MANEJO%20STEELFOAM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FF8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3" descr="C:\Users\sulik.macario\Desktop\presentacion steel foam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1095"/>
            <a:ext cx="1920016" cy="97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ulik.macario\Desktop\presentacion steel foam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97093"/>
            <a:ext cx="4121150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ulik.macario\Desktop\presentacion steel foam\1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6664" y="6309321"/>
            <a:ext cx="4247624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ulik.macario\Desktop\presentacion steel foam\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3417" y="406399"/>
            <a:ext cx="2637683" cy="90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62627D"/>
              </a:clrFrom>
              <a:clrTo>
                <a:srgbClr val="62627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3617" y="1965251"/>
            <a:ext cx="4236531" cy="43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1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5686"/>
            <a:ext cx="2444062" cy="36900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076" y="1484784"/>
            <a:ext cx="4920072" cy="28992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832" y="4229100"/>
            <a:ext cx="4320480" cy="23866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6 Rectángulo"/>
          <p:cNvSpPr/>
          <p:nvPr/>
        </p:nvSpPr>
        <p:spPr>
          <a:xfrm>
            <a:off x="533971" y="1952836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Rectángulo redondeado"/>
          <p:cNvSpPr/>
          <p:nvPr/>
        </p:nvSpPr>
        <p:spPr>
          <a:xfrm>
            <a:off x="251520" y="1916832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OFICINAS INTERLOGIC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92" y="1516736"/>
            <a:ext cx="3648168" cy="24163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52" y="3965009"/>
            <a:ext cx="3648168" cy="24163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83750"/>
            <a:ext cx="3619872" cy="23975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" t="-544"/>
          <a:stretch/>
        </p:blipFill>
        <p:spPr>
          <a:xfrm>
            <a:off x="2418743" y="2204409"/>
            <a:ext cx="1743038" cy="17606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00696" y="1628800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 redondeado"/>
          <p:cNvSpPr/>
          <p:nvPr/>
        </p:nvSpPr>
        <p:spPr>
          <a:xfrm>
            <a:off x="518245" y="1592796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PLAZA DILA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11991"/>
            <a:ext cx="3648168" cy="24163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17" y="1523075"/>
            <a:ext cx="3527195" cy="233619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44" y="3859269"/>
            <a:ext cx="4133968" cy="273808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291809" y="1772816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 redondeado"/>
          <p:cNvSpPr/>
          <p:nvPr/>
        </p:nvSpPr>
        <p:spPr>
          <a:xfrm>
            <a:off x="1009358" y="1736812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LOCALES MONRROY 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2" y="3806216"/>
            <a:ext cx="3635896" cy="240819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696" y="2132856"/>
            <a:ext cx="5856176" cy="207570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84" y="3788844"/>
            <a:ext cx="3637632" cy="24093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6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1560" y="1594148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Rectángulo redondeado"/>
          <p:cNvSpPr/>
          <p:nvPr/>
        </p:nvSpPr>
        <p:spPr>
          <a:xfrm>
            <a:off x="329109" y="1558144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VIVIENDA (SAN PEDRO)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4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6" y="2852936"/>
            <a:ext cx="3495024" cy="349502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3559" y="1700808"/>
            <a:ext cx="5664948" cy="34563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55750" y="1541215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 redondeado"/>
          <p:cNvSpPr/>
          <p:nvPr/>
        </p:nvSpPr>
        <p:spPr>
          <a:xfrm>
            <a:off x="273299" y="1505211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TORRE SKY PITIC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2343700"/>
            <a:ext cx="4180114" cy="36775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76" y="2348880"/>
            <a:ext cx="4452493" cy="367240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55750" y="1541215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 redondeado"/>
          <p:cNvSpPr/>
          <p:nvPr/>
        </p:nvSpPr>
        <p:spPr>
          <a:xfrm>
            <a:off x="273299" y="1505211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TORRE SKY PITIC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2217100"/>
            <a:ext cx="2954756" cy="40905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05" y="2204864"/>
            <a:ext cx="3077055" cy="41027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555750" y="1541215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Rectángulo redondeado"/>
          <p:cNvSpPr/>
          <p:nvPr/>
        </p:nvSpPr>
        <p:spPr>
          <a:xfrm>
            <a:off x="273299" y="1505211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TORRE SKY PITIC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9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2326356"/>
            <a:ext cx="3219822" cy="36725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4680520" cy="35103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828206" y="1628800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 redondeado"/>
          <p:cNvSpPr/>
          <p:nvPr/>
        </p:nvSpPr>
        <p:spPr>
          <a:xfrm>
            <a:off x="545755" y="1592796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HOTEL HOLYDAY INN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1" y="4401108"/>
            <a:ext cx="2432345" cy="18167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40" y="2564904"/>
            <a:ext cx="5544616" cy="367240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573" y="2190750"/>
            <a:ext cx="3576904" cy="20952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828206" y="1628800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 redondeado"/>
          <p:cNvSpPr/>
          <p:nvPr/>
        </p:nvSpPr>
        <p:spPr>
          <a:xfrm>
            <a:off x="545755" y="1592796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HOTEL HOLYDAY INN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4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43654"/>
            <a:ext cx="3672408" cy="275430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56792"/>
            <a:ext cx="3672408" cy="275430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52" y="3591198"/>
            <a:ext cx="3875682" cy="29067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93951" y="1520788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 redondeado"/>
          <p:cNvSpPr/>
          <p:nvPr/>
        </p:nvSpPr>
        <p:spPr>
          <a:xfrm>
            <a:off x="511500" y="1484784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POLICLÍNICA ISSSTESON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5301208"/>
            <a:ext cx="9144000" cy="1556792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0" y="3573016"/>
            <a:ext cx="9144000" cy="1049641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2183378"/>
            <a:ext cx="9129464" cy="669558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4067944" y="2336681"/>
            <a:ext cx="457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  <a:ea typeface="DotumChe" pitchFamily="49" charset="-127"/>
                <a:cs typeface="Adobe Hebrew" pitchFamily="18" charset="-79"/>
              </a:rPr>
              <a:t>ES UN PANEL AISLANTE USADO COMO MURO TAPÓN, CORTINA Y DIVISORIO. </a:t>
            </a:r>
          </a:p>
          <a:p>
            <a:pPr algn="just"/>
            <a:endParaRPr lang="es-MX" sz="1400" b="1" dirty="0" smtClean="0">
              <a:solidFill>
                <a:schemeClr val="accent1">
                  <a:lumMod val="75000"/>
                </a:schemeClr>
              </a:solidFill>
              <a:ea typeface="DotumChe" pitchFamily="49" charset="-127"/>
              <a:cs typeface="Adobe Hebrew" pitchFamily="18" charset="-79"/>
            </a:endParaRPr>
          </a:p>
          <a:p>
            <a:pPr algn="just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  <a:ea typeface="DotumChe" pitchFamily="49" charset="-127"/>
                <a:cs typeface="Adobe Hebrew" pitchFamily="18" charset="-79"/>
              </a:rPr>
              <a:t>ESTÁ FABRICADO CON POLIESTIRENO (EPS), EN ALTA DENSIDAD de 20 kg/m³ con opción a  16 kg/m³.</a:t>
            </a:r>
          </a:p>
          <a:p>
            <a:pPr algn="just"/>
            <a:endParaRPr lang="es-MX" sz="14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ea typeface="DotumChe" pitchFamily="49" charset="-127"/>
              <a:cs typeface="Adobe Hebrew" pitchFamily="18" charset="-79"/>
            </a:endParaRPr>
          </a:p>
          <a:p>
            <a:pPr algn="just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  <a:ea typeface="DotumChe" pitchFamily="49" charset="-127"/>
                <a:cs typeface="Adobe Hebrew" pitchFamily="18" charset="-79"/>
              </a:rPr>
              <a:t>CUENTA CON 3 CANALES METÁLICOS INTERNOS CALIBRE 20 QUE SIRVEN PARA LA FIJACIÓN DE CUALQUIER RECUBRIMIENTO EN AMBAS CARAS</a:t>
            </a:r>
          </a:p>
          <a:p>
            <a:pPr algn="just"/>
            <a:endParaRPr lang="es-MX" sz="14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ea typeface="DotumChe" pitchFamily="49" charset="-127"/>
              <a:cs typeface="Adobe Hebrew" pitchFamily="18" charset="-79"/>
            </a:endParaRPr>
          </a:p>
          <a:p>
            <a:pPr algn="just"/>
            <a:endParaRPr lang="es-MX" sz="1400" b="1" dirty="0" smtClean="0">
              <a:solidFill>
                <a:schemeClr val="accent1">
                  <a:lumMod val="75000"/>
                </a:schemeClr>
              </a:solidFill>
              <a:ea typeface="DotumChe" pitchFamily="49" charset="-127"/>
              <a:cs typeface="Adobe Hebrew" pitchFamily="18" charset="-79"/>
            </a:endParaRPr>
          </a:p>
          <a:p>
            <a:pPr algn="just"/>
            <a:r>
              <a:rPr lang="es-MX" sz="1400" b="1" dirty="0" smtClean="0">
                <a:solidFill>
                  <a:schemeClr val="accent1">
                    <a:lumMod val="75000"/>
                  </a:schemeClr>
                </a:solidFill>
                <a:ea typeface="DotumChe" pitchFamily="49" charset="-127"/>
                <a:cs typeface="Adobe Hebrew" pitchFamily="18" charset="-79"/>
              </a:rPr>
              <a:t>STEELFOAM MURO TIENE LA CUALIDAD DE SER EXCELENTE AISLANTE TÉRMICO </a:t>
            </a:r>
          </a:p>
          <a:p>
            <a:pPr algn="just"/>
            <a:endParaRPr lang="es-MX" sz="14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ea typeface="DotumChe" pitchFamily="49" charset="-127"/>
              <a:cs typeface="Adobe Hebrew" pitchFamily="18" charset="-79"/>
            </a:endParaRPr>
          </a:p>
        </p:txBody>
      </p:sp>
      <p:sp>
        <p:nvSpPr>
          <p:cNvPr id="9" name="8 Elipse"/>
          <p:cNvSpPr/>
          <p:nvPr/>
        </p:nvSpPr>
        <p:spPr>
          <a:xfrm>
            <a:off x="3989512" y="2574189"/>
            <a:ext cx="72008" cy="81324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Elipse"/>
          <p:cNvSpPr/>
          <p:nvPr/>
        </p:nvSpPr>
        <p:spPr>
          <a:xfrm>
            <a:off x="3995936" y="3165654"/>
            <a:ext cx="72008" cy="81324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3998974" y="3983811"/>
            <a:ext cx="72008" cy="81324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4002012" y="4893846"/>
            <a:ext cx="72008" cy="81324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2" descr="C:\Users\sulik.macario\Desktop\presentacion steel foam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44" y="1109052"/>
            <a:ext cx="3427041" cy="17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62627D"/>
              </a:clrFrom>
              <a:clrTo>
                <a:srgbClr val="62627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28" y="1735534"/>
            <a:ext cx="3784600" cy="4344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8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760" y="4984529"/>
            <a:ext cx="2581088" cy="131445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360" y="4984530"/>
            <a:ext cx="4986096" cy="131445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760" y="3510456"/>
            <a:ext cx="2581088" cy="13907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360" y="3501008"/>
            <a:ext cx="4986096" cy="14001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760" y="1981200"/>
            <a:ext cx="8050487" cy="1447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0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93951" y="1520788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 redondeado"/>
          <p:cNvSpPr/>
          <p:nvPr/>
        </p:nvSpPr>
        <p:spPr>
          <a:xfrm>
            <a:off x="511500" y="1484784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POLICLÍNICA ISSSTESON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3829769"/>
            <a:ext cx="3781852" cy="26235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1" y="2146244"/>
            <a:ext cx="2117168" cy="16725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73" y="2433100"/>
            <a:ext cx="4735384" cy="313642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050" y="2146243"/>
            <a:ext cx="1699256" cy="25655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461963" y="1592796"/>
            <a:ext cx="247612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 redondeado"/>
          <p:cNvSpPr/>
          <p:nvPr/>
        </p:nvSpPr>
        <p:spPr>
          <a:xfrm>
            <a:off x="179512" y="1556792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CONSTRUPLAN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ruiz\Dropbox\GALERIA  DE OBRAS\DIVISIONES\planta nogales\OBRA IMSS NOGALES\IMG_0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4876" y="3194973"/>
            <a:ext cx="3312369" cy="248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95536" y="1592796"/>
            <a:ext cx="4392489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 redondeado"/>
          <p:cNvSpPr/>
          <p:nvPr/>
        </p:nvSpPr>
        <p:spPr>
          <a:xfrm>
            <a:off x="251520" y="1556792"/>
            <a:ext cx="468052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Instituto Mexicano del Seguro Social (IMSS)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Users\eruiz\Dropbox\GALERIA  DE OBRAS\DIVISIONES\planta nogales\OBRA IMSS NOGALES\IMG_47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510" y="3194976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ruiz\Dropbox\GALERIA  DE OBRAS\DIVISIONES\planta nogales\OBRA IMSS NOGALES\IMG_47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55" y="2019300"/>
            <a:ext cx="4848539" cy="363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6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95536" y="1592796"/>
            <a:ext cx="4392489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 redondeado"/>
          <p:cNvSpPr/>
          <p:nvPr/>
        </p:nvSpPr>
        <p:spPr>
          <a:xfrm>
            <a:off x="251520" y="1556792"/>
            <a:ext cx="468052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Instituto Mexicano del Seguro Social (IMSS)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eruiz\RESPALDO\INDES\01 nuevo stellfoam\Obras\IMSS Nogales\WhatsApp Image 2017-08-04 at 6.13.20 P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988840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ruiz\RESPALDO\INDES\01 nuevo stellfoam\Obras\IMSS Nogales\WhatsApp Image 2017-08-04 at 6.13.24 PM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2" y="2947547"/>
            <a:ext cx="5009678" cy="375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96638" y="1544351"/>
            <a:ext cx="7415722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 redondeado"/>
          <p:cNvSpPr/>
          <p:nvPr/>
        </p:nvSpPr>
        <p:spPr>
          <a:xfrm>
            <a:off x="402668" y="1513706"/>
            <a:ext cx="7193668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CRESON, Centro Regional  DE Formación Profesional Docente de Sonora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C:\Users\eruiz\RESPALDO\INDES\01 nuevo stellfoam\Obras\08 Centro Regional Hermosillo\fotos\IMG-20150817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8" y="2008465"/>
            <a:ext cx="2015122" cy="147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eruiz\RESPALDO\INDES\01 nuevo stellfoam\Obras\08 Centro Regional Hermosillo\fotos\IMG-20150817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40260"/>
            <a:ext cx="3720060" cy="209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eruiz\RESPALDO\INDES\01 nuevo stellfoam\Obras\08 Centro Regional Hermosillo\fotos\20151026_1239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6680" y="4466463"/>
            <a:ext cx="2669035" cy="150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ruiz\RESPALDO\INDES\01 nuevo stellfoam\Obras\08 Centro Regional Hermosillo\fotos\20151026_124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420" y="4456189"/>
            <a:ext cx="3720060" cy="209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ruiz\RESPALDO\INDES\01 nuevo stellfoam\Obras\08 Centro Regional Hermosillo\fotos\20151026_1304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1227" y="3152406"/>
            <a:ext cx="4349710" cy="245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95536" y="1592796"/>
            <a:ext cx="4392489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 redondeado"/>
          <p:cNvSpPr/>
          <p:nvPr/>
        </p:nvSpPr>
        <p:spPr>
          <a:xfrm>
            <a:off x="251520" y="1556792"/>
            <a:ext cx="468052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Aeropuerto  en Chihuahua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0" name="Picture 6" descr="C:\Users\miguel.arguello\Documents\Miguel\PROYECTOS\2017\Reportes Fotograficos\STEELFOAM E INSULPANEL TECHO Sala VIP aeropuerto DAYCO\Muros de STEELFOAM\IMG-20170718-WA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3968750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C:\Users\miguel.arguello\Documents\Miguel\PROYECTOS\2017\Reportes Fotograficos\STEELFOAM E INSULPANEL TECHO Sala VIP aeropuerto DAYCO\Muros de STEELFOAM\IMG-20170718-WA0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86" y="2154379"/>
            <a:ext cx="3968750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miguel.arguello\Documents\Miguel\PROYECTOS\2017\Reportes Fotograficos\STEELFOAM E INSULPANEL TECHO Sala VIP aeropuerto DAYCO\Muros de STEELFOAM\IMG-20170718-WA00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8" y="4005064"/>
            <a:ext cx="6669087" cy="237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95536" y="1592796"/>
            <a:ext cx="4392489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 redondeado"/>
          <p:cNvSpPr/>
          <p:nvPr/>
        </p:nvSpPr>
        <p:spPr>
          <a:xfrm>
            <a:off x="251520" y="1556792"/>
            <a:ext cx="468052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MX" altLang="es-MX" b="1" dirty="0">
                <a:solidFill>
                  <a:schemeClr val="bg1"/>
                </a:solidFill>
              </a:rPr>
              <a:t>NAVE CT INTERNATIONAL </a:t>
            </a:r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68" y="2172063"/>
            <a:ext cx="2427105" cy="295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72062"/>
            <a:ext cx="4154934" cy="1800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2773" y="2172063"/>
            <a:ext cx="1907211" cy="248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745" y="4437112"/>
            <a:ext cx="5376938" cy="2004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4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95536" y="1592796"/>
            <a:ext cx="4392489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 redondeado"/>
          <p:cNvSpPr/>
          <p:nvPr/>
        </p:nvSpPr>
        <p:spPr>
          <a:xfrm>
            <a:off x="251520" y="1556792"/>
            <a:ext cx="468052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MX" altLang="es-MX" b="1" dirty="0" smtClean="0">
                <a:solidFill>
                  <a:schemeClr val="bg1"/>
                </a:solidFill>
              </a:rPr>
              <a:t>Agencia de Seguros</a:t>
            </a:r>
            <a:endParaRPr lang="es-MX" altLang="es-MX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eruiz\Dropbox\GALERIA  DE OBRAS\DIVISIONES\Planta mexicali\proyecto agencia de seguros steelfoam\20160728_113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335" y="2348880"/>
            <a:ext cx="2936010" cy="220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ruiz\Dropbox\GALERIA  DE OBRAS\DIVISIONES\Planta mexicali\proyecto agencia de seguros steelfoam\20160728_1135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1" y="2348880"/>
            <a:ext cx="2376563" cy="1782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ruiz\Dropbox\GALERIA  DE OBRAS\DIVISIONES\Planta mexicali\proyecto agencia de seguros steelfoam\14689484273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1" y="4550544"/>
            <a:ext cx="2603037" cy="19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ruiz\Dropbox\GALERIA  DE OBRAS\DIVISIONES\Planta mexicali\proyecto agencia de seguros steelfoam\DSCF25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54421"/>
            <a:ext cx="2331201" cy="174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eruiz\Dropbox\GALERIA  DE OBRAS\DIVISIONES\Planta mexicali\proyecto agencia de seguros steelfoam\DSCF26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9344" y="2704787"/>
            <a:ext cx="3261138" cy="32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ulik.macario\Desktop\presentacion steel foam\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36" y="5664963"/>
            <a:ext cx="6804156" cy="11930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611277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chemeClr val="bg1"/>
                </a:solidFill>
              </a:rPr>
              <a:t>Respaldo del equipo de Asesoría Técnica.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444208" cy="42682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PROCESO DE INSTALACIÓN 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ulik.macario\Desktop\presentacion steel foam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80486"/>
            <a:ext cx="322574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1683566"/>
            <a:ext cx="1402875" cy="211806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68" y="3869753"/>
            <a:ext cx="1472735" cy="22235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83567"/>
            <a:ext cx="3197865" cy="211806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90" y="1683566"/>
            <a:ext cx="2920729" cy="44097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9752"/>
            <a:ext cx="1472735" cy="22235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744" y="3869752"/>
            <a:ext cx="1415471" cy="22235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0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PROCESO DE INSTALACIÓN 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63588" y="629992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9933"/>
                </a:solidFill>
              </a:rPr>
              <a:t>1. </a:t>
            </a:r>
            <a:r>
              <a:rPr lang="es-MX" b="1" dirty="0" smtClean="0">
                <a:solidFill>
                  <a:schemeClr val="bg1"/>
                </a:solidFill>
              </a:rPr>
              <a:t>TRAZO Y NIVELACIÓN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sulik.macario\Desktop\presentacion steel foam\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558" y="5826264"/>
            <a:ext cx="4449882" cy="12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211960" y="6188625"/>
            <a:ext cx="51125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9933"/>
                </a:solidFill>
              </a:rPr>
              <a:t>2 .</a:t>
            </a:r>
            <a:r>
              <a:rPr lang="es-MX" sz="1600" b="1" dirty="0" smtClean="0">
                <a:solidFill>
                  <a:schemeClr val="bg1"/>
                </a:solidFill>
              </a:rPr>
              <a:t>COLOCACIÓN DE CANALES DE ARRASTRE </a:t>
            </a:r>
          </a:p>
          <a:p>
            <a:r>
              <a:rPr lang="es-MX" sz="1600" b="1" dirty="0">
                <a:solidFill>
                  <a:schemeClr val="bg1"/>
                </a:solidFill>
              </a:rPr>
              <a:t> </a:t>
            </a:r>
            <a:r>
              <a:rPr lang="es-MX" sz="1600" b="1" dirty="0" smtClean="0">
                <a:solidFill>
                  <a:schemeClr val="bg1"/>
                </a:solidFill>
              </a:rPr>
              <a:t>Y ÁNGULOS DE FIJACIÓN</a:t>
            </a:r>
          </a:p>
          <a:p>
            <a:endParaRPr lang="es-MX" dirty="0"/>
          </a:p>
        </p:txBody>
      </p:sp>
      <p:cxnSp>
        <p:nvCxnSpPr>
          <p:cNvPr id="12" name="11 Conector recto de flecha"/>
          <p:cNvCxnSpPr>
            <a:stCxn id="3074" idx="3"/>
            <a:endCxn id="14" idx="1"/>
          </p:cNvCxnSpPr>
          <p:nvPr/>
        </p:nvCxnSpPr>
        <p:spPr>
          <a:xfrm>
            <a:off x="3837306" y="6434846"/>
            <a:ext cx="245252" cy="34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2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96" y="5140464"/>
            <a:ext cx="2746083" cy="90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93" y="5140464"/>
            <a:ext cx="2746083" cy="90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7" y="5121065"/>
            <a:ext cx="2746083" cy="90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1542" y="2230050"/>
            <a:ext cx="2886962" cy="283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1619" y="2149916"/>
            <a:ext cx="2829713" cy="283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2149916"/>
            <a:ext cx="2736785" cy="283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Rectángulo"/>
          <p:cNvSpPr/>
          <p:nvPr/>
        </p:nvSpPr>
        <p:spPr>
          <a:xfrm>
            <a:off x="4116935" y="47667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TIPO DE INSTALACIÓN</a:t>
            </a: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95776" y="5282635"/>
            <a:ext cx="25925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50" b="1" dirty="0" smtClean="0">
                <a:solidFill>
                  <a:schemeClr val="bg1"/>
                </a:solidFill>
              </a:rPr>
              <a:t>INSTALACIÓN EXTERNA A LA ESTRUCTURA DEL EDIFICIO, EN FORMA DE CORTINA, UNA SOLA PIEZA CUBRE VARIOS NIVELES</a:t>
            </a:r>
            <a:r>
              <a:rPr lang="es-MX" sz="1000" b="1" dirty="0" smtClean="0">
                <a:solidFill>
                  <a:schemeClr val="bg1"/>
                </a:solidFill>
              </a:rPr>
              <a:t>.</a:t>
            </a:r>
            <a:endParaRPr lang="es-MX" sz="10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293408" y="5213399"/>
            <a:ext cx="2631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100" b="1" dirty="0" smtClean="0">
                <a:solidFill>
                  <a:schemeClr val="bg1"/>
                </a:solidFill>
              </a:rPr>
              <a:t>INSTALACIÓN DEL PANEL DE PISO A LOSA DE CADA NIVEL, EN FORMA DE TAPÓN, FUNCIONA TANTO PARA FACHADAS COMO  MUROS DIVISORIOS.</a:t>
            </a:r>
          </a:p>
          <a:p>
            <a:pPr algn="just"/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186896" y="5221243"/>
            <a:ext cx="2711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50" b="1" dirty="0" smtClean="0">
                <a:solidFill>
                  <a:schemeClr val="bg1"/>
                </a:solidFill>
              </a:rPr>
              <a:t>PANEL HECHO A LA MEDIDA DEL PROYECTO. </a:t>
            </a:r>
          </a:p>
          <a:p>
            <a:pPr algn="just"/>
            <a:r>
              <a:rPr lang="es-MX" sz="1050" b="1" dirty="0" smtClean="0">
                <a:solidFill>
                  <a:schemeClr val="bg1"/>
                </a:solidFill>
              </a:rPr>
              <a:t>INCLUYE : VANOS DE PUERTAS Y VENTANAS, LISTO PARA INSTALAR, NO REQUIERE CORTES ADICIONALES EN OBRA .</a:t>
            </a:r>
            <a:endParaRPr lang="es-MX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2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95" y="1700808"/>
            <a:ext cx="2764574" cy="18310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215" y="1700808"/>
            <a:ext cx="2463829" cy="18310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5" y="3613969"/>
            <a:ext cx="3348619" cy="22179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2627" y="3613969"/>
            <a:ext cx="1711164" cy="22179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88" y="1700808"/>
            <a:ext cx="3036476" cy="41310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PROCESO DE INSTALACIÓN 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sulik.macario\Desktop\presentacion steel foam\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55204"/>
            <a:ext cx="8892480" cy="13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187624" y="6063958"/>
            <a:ext cx="6785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9933"/>
                </a:solidFill>
              </a:rPr>
              <a:t>3. </a:t>
            </a:r>
            <a:r>
              <a:rPr lang="es-MX" b="1" dirty="0" smtClean="0">
                <a:solidFill>
                  <a:schemeClr val="bg1"/>
                </a:solidFill>
              </a:rPr>
              <a:t>COLOCACIÓN DEL PANEL STEELFOAM FIJÁNDOLO EN CADA POSTE  </a:t>
            </a:r>
          </a:p>
          <a:p>
            <a:pPr algn="ctr"/>
            <a:r>
              <a:rPr lang="es-MX" b="1" dirty="0" smtClean="0">
                <a:solidFill>
                  <a:schemeClr val="bg1"/>
                </a:solidFill>
              </a:rPr>
              <a:t>HACIA LOS ÁNGULOS Y CANALES DE ARRASTRE</a:t>
            </a:r>
          </a:p>
          <a:p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71" y="3718656"/>
            <a:ext cx="2387342" cy="23042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8737" y="3142592"/>
            <a:ext cx="5853872" cy="28803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77" y="1567085"/>
            <a:ext cx="1481435" cy="19752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9" y="1567085"/>
            <a:ext cx="1308280" cy="19752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567085"/>
            <a:ext cx="3025909" cy="19752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930" y="1567085"/>
            <a:ext cx="2274461" cy="19752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PROCESO DE INSTALACIÓN 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sulik.macario\Desktop\presentacion steel foam\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22" y="5930739"/>
            <a:ext cx="231027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467544" y="6275507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FF9933"/>
                </a:solidFill>
              </a:rPr>
              <a:t>4 . </a:t>
            </a:r>
            <a:r>
              <a:rPr lang="es-MX" sz="1400" b="1" dirty="0" smtClean="0">
                <a:solidFill>
                  <a:schemeClr val="bg1"/>
                </a:solidFill>
              </a:rPr>
              <a:t>PUERTAS Y VENTANAS 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C:\Users\sulik.macario\Desktop\presentacion steel foam\1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930739"/>
            <a:ext cx="3341066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2726497" y="6260119"/>
            <a:ext cx="3431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FF9933"/>
                </a:solidFill>
              </a:rPr>
              <a:t>5 . </a:t>
            </a:r>
            <a:r>
              <a:rPr lang="es-MX" sz="1400" b="1" dirty="0" smtClean="0">
                <a:solidFill>
                  <a:schemeClr val="bg1"/>
                </a:solidFill>
              </a:rPr>
              <a:t>INSTALACIONES HIDRO – SANITARIAS 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C:\Users\sulik.macario\Desktop\presentacion steel foam\1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990" y="5759912"/>
            <a:ext cx="2980030" cy="12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6040858" y="6192110"/>
            <a:ext cx="34316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 smtClean="0">
                <a:solidFill>
                  <a:srgbClr val="FF9933"/>
                </a:solidFill>
              </a:rPr>
              <a:t>6 . </a:t>
            </a:r>
            <a:r>
              <a:rPr lang="es-MX" sz="1300" b="1" dirty="0" smtClean="0">
                <a:solidFill>
                  <a:schemeClr val="bg1"/>
                </a:solidFill>
              </a:rPr>
              <a:t>COLOCACIÓN DE RECUBRIMIENTOS</a:t>
            </a:r>
          </a:p>
          <a:p>
            <a:r>
              <a:rPr lang="es-MX" sz="1300" b="1" dirty="0" smtClean="0">
                <a:solidFill>
                  <a:schemeClr val="bg1"/>
                </a:solidFill>
              </a:rPr>
              <a:t> Y DETALLES : TABLAROCA Y BASECOAT</a:t>
            </a:r>
            <a:endParaRPr lang="es-MX" sz="1300" b="1" dirty="0">
              <a:solidFill>
                <a:schemeClr val="bg1"/>
              </a:solidFill>
            </a:endParaRPr>
          </a:p>
        </p:txBody>
      </p:sp>
      <p:cxnSp>
        <p:nvCxnSpPr>
          <p:cNvPr id="21" name="20 Conector recto de flecha"/>
          <p:cNvCxnSpPr/>
          <p:nvPr/>
        </p:nvCxnSpPr>
        <p:spPr>
          <a:xfrm>
            <a:off x="2526548" y="6434846"/>
            <a:ext cx="245252" cy="34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5884364" y="6434846"/>
            <a:ext cx="245252" cy="34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5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312368" cy="4384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MEMORIA DE CÁLCULO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355976" y="5130333"/>
            <a:ext cx="4326849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16000"/>
            <a:r>
              <a:rPr lang="es-MX" sz="1050" i="1" dirty="0">
                <a:solidFill>
                  <a:schemeClr val="accent1">
                    <a:lumMod val="75000"/>
                  </a:schemeClr>
                </a:solidFill>
              </a:rPr>
              <a:t>Panel </a:t>
            </a:r>
            <a:r>
              <a:rPr lang="es-MX" sz="1050" i="1" dirty="0" smtClean="0">
                <a:solidFill>
                  <a:schemeClr val="accent1">
                    <a:lumMod val="75000"/>
                  </a:schemeClr>
                </a:solidFill>
              </a:rPr>
              <a:t>con </a:t>
            </a:r>
            <a:r>
              <a:rPr lang="es-MX" sz="1050" i="1" dirty="0">
                <a:solidFill>
                  <a:schemeClr val="accent1">
                    <a:lumMod val="75000"/>
                  </a:schemeClr>
                </a:solidFill>
              </a:rPr>
              <a:t>3 postes de 4" x 2" calibre 20, con perforaciones @ </a:t>
            </a:r>
            <a:r>
              <a:rPr lang="es-MX" sz="1050" i="1" dirty="0" smtClean="0">
                <a:solidFill>
                  <a:schemeClr val="accent1">
                    <a:lumMod val="75000"/>
                  </a:schemeClr>
                </a:solidFill>
              </a:rPr>
              <a:t>2‘. C</a:t>
            </a:r>
            <a:r>
              <a:rPr lang="es-MX" sz="900" i="1" dirty="0" smtClean="0">
                <a:solidFill>
                  <a:schemeClr val="accent1">
                    <a:lumMod val="75000"/>
                  </a:schemeClr>
                </a:solidFill>
              </a:rPr>
              <a:t>ombinación </a:t>
            </a:r>
            <a:r>
              <a:rPr lang="es-MX" sz="900" i="1" dirty="0">
                <a:solidFill>
                  <a:schemeClr val="accent1">
                    <a:lumMod val="75000"/>
                  </a:schemeClr>
                </a:solidFill>
              </a:rPr>
              <a:t>de carga de 0.9 de carga muerta de servicio y 1.0 de carga de </a:t>
            </a:r>
            <a:r>
              <a:rPr lang="es-MX" sz="900" i="1" dirty="0" smtClean="0">
                <a:solidFill>
                  <a:schemeClr val="accent1">
                    <a:lumMod val="75000"/>
                  </a:schemeClr>
                </a:solidFill>
              </a:rPr>
              <a:t>viento. </a:t>
            </a:r>
            <a:r>
              <a:rPr lang="es-MX" sz="900" i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s-MX" sz="900" i="1" dirty="0" smtClean="0">
                <a:solidFill>
                  <a:schemeClr val="accent1">
                    <a:lumMod val="75000"/>
                  </a:schemeClr>
                </a:solidFill>
              </a:rPr>
              <a:t>eso </a:t>
            </a:r>
            <a:r>
              <a:rPr lang="es-MX" sz="900" i="1" dirty="0">
                <a:solidFill>
                  <a:schemeClr val="accent1">
                    <a:lumMod val="75000"/>
                  </a:schemeClr>
                </a:solidFill>
              </a:rPr>
              <a:t>de recubrimiento de </a:t>
            </a:r>
            <a:r>
              <a:rPr lang="es-MX" sz="900" i="1" dirty="0" smtClean="0">
                <a:solidFill>
                  <a:schemeClr val="accent1">
                    <a:lumMod val="75000"/>
                  </a:schemeClr>
                </a:solidFill>
              </a:rPr>
              <a:t>25kg/m</a:t>
            </a:r>
            <a:endParaRPr lang="es-MX" sz="9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355976" y="2139098"/>
            <a:ext cx="4326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Tabla de Capacidad Estructural</a:t>
            </a: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4355976" y="2859178"/>
            <a:ext cx="4326849" cy="2223889"/>
            <a:chOff x="4355976" y="2564904"/>
            <a:chExt cx="4326849" cy="222388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55976" y="2564904"/>
              <a:ext cx="4326849" cy="22238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221" y="3118867"/>
              <a:ext cx="868763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5 CuadroTexto"/>
            <p:cNvSpPr txBox="1"/>
            <p:nvPr/>
          </p:nvSpPr>
          <p:spPr>
            <a:xfrm>
              <a:off x="5845221" y="2960930"/>
              <a:ext cx="86876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 smtClean="0">
                  <a:solidFill>
                    <a:schemeClr val="bg1"/>
                  </a:solidFill>
                </a:rPr>
                <a:t>Separación máxima de apoyo</a:t>
              </a:r>
              <a:endParaRPr lang="es-MX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2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427984" y="47667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Pruebas de carga</a:t>
            </a: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4" name="3 Rectángulo">
            <a:hlinkClick r:id="rId2" action="ppaction://hlinkfile"/>
          </p:cNvPr>
          <p:cNvSpPr/>
          <p:nvPr/>
        </p:nvSpPr>
        <p:spPr>
          <a:xfrm>
            <a:off x="467545" y="2646982"/>
            <a:ext cx="36079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bg1"/>
                </a:solidFill>
              </a:rPr>
              <a:t>Prueba de carga STEELFOAM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5" name="4 Rectángulo">
            <a:hlinkClick r:id="rId3" action="ppaction://hlinkfile"/>
          </p:cNvPr>
          <p:cNvSpPr/>
          <p:nvPr/>
        </p:nvSpPr>
        <p:spPr>
          <a:xfrm>
            <a:off x="5220072" y="2646982"/>
            <a:ext cx="338437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</a:rPr>
              <a:t>Prueba de carga NOVIDESA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6" name="5 Rectángulo">
            <a:hlinkClick r:id="rId4" action="ppaction://hlinkfile"/>
          </p:cNvPr>
          <p:cNvSpPr/>
          <p:nvPr/>
        </p:nvSpPr>
        <p:spPr>
          <a:xfrm>
            <a:off x="467545" y="3676962"/>
            <a:ext cx="36079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bg1"/>
                </a:solidFill>
              </a:rPr>
              <a:t>Manejo </a:t>
            </a:r>
            <a:r>
              <a:rPr lang="es-MX" sz="2000" b="1" dirty="0" smtClean="0">
                <a:solidFill>
                  <a:schemeClr val="bg1"/>
                </a:solidFill>
              </a:rPr>
              <a:t>STEELFOAM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7" name="6 Rectángulo">
            <a:hlinkClick r:id="rId5" action="ppaction://hlinkfile"/>
          </p:cNvPr>
          <p:cNvSpPr/>
          <p:nvPr/>
        </p:nvSpPr>
        <p:spPr>
          <a:xfrm>
            <a:off x="5220072" y="3645432"/>
            <a:ext cx="338437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bg1"/>
                </a:solidFill>
              </a:rPr>
              <a:t>Manejo </a:t>
            </a:r>
            <a:r>
              <a:rPr lang="es-MX" sz="2000" b="1" dirty="0" smtClean="0">
                <a:solidFill>
                  <a:schemeClr val="bg1"/>
                </a:solidFill>
              </a:rPr>
              <a:t>NOVIDESA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8" name="7 Rectángulo">
            <a:hlinkClick r:id="rId6" action="ppaction://hlinkfile"/>
          </p:cNvPr>
          <p:cNvSpPr/>
          <p:nvPr/>
        </p:nvSpPr>
        <p:spPr>
          <a:xfrm>
            <a:off x="2987824" y="5189130"/>
            <a:ext cx="338437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bg1"/>
                </a:solidFill>
              </a:rPr>
              <a:t>Unión de poste NOVIDESA</a:t>
            </a:r>
            <a:endParaRPr lang="es-MX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32"/>
          <a:stretch/>
        </p:blipFill>
        <p:spPr>
          <a:xfrm>
            <a:off x="0" y="1426028"/>
            <a:ext cx="9144000" cy="5062978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62627D"/>
              </a:clrFrom>
              <a:clrTo>
                <a:srgbClr val="62627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6336" y="0"/>
            <a:ext cx="1224136" cy="1255209"/>
          </a:xfrm>
          <a:prstGeom prst="rect">
            <a:avLst/>
          </a:prstGeom>
        </p:spPr>
      </p:pic>
      <p:pic>
        <p:nvPicPr>
          <p:cNvPr id="15" name="Picture 2" descr="C:\Users\sulik.macario\Desktop\presentacion steel foam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26" y="-243408"/>
            <a:ext cx="4121150" cy="20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9940" y="1967354"/>
            <a:ext cx="9144000" cy="2618129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0" y="1628800"/>
            <a:ext cx="9144000" cy="338554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4427984" y="47667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PRESENTACIÓN</a:t>
            </a: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11560" y="1628800"/>
            <a:ext cx="7848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16000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</a:rPr>
              <a:t>CADA PIEZA MIDE 1.22 MTS. DE ANCHO Y SE SUMINISTRA A LA ALTURA DEL PROYECTO.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88" y="2564904"/>
            <a:ext cx="6094416" cy="128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43202" y="4356393"/>
            <a:ext cx="8385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16000"/>
            <a:endParaRPr lang="es-MX" sz="1600" dirty="0"/>
          </a:p>
          <a:p>
            <a:pPr algn="ctr" defTabSz="1116000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</a:rPr>
              <a:t>POSTES METÁLICOS G60,  CON PASES PARA INSTALACIONES @ 2’,  DE4 X 2” CAL. 20</a:t>
            </a:r>
          </a:p>
        </p:txBody>
      </p:sp>
      <p:sp>
        <p:nvSpPr>
          <p:cNvPr id="4" name="3 Elipse"/>
          <p:cNvSpPr/>
          <p:nvPr/>
        </p:nvSpPr>
        <p:spPr>
          <a:xfrm>
            <a:off x="539552" y="1763500"/>
            <a:ext cx="72008" cy="81324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Elipse"/>
          <p:cNvSpPr/>
          <p:nvPr/>
        </p:nvSpPr>
        <p:spPr>
          <a:xfrm>
            <a:off x="529763" y="4731229"/>
            <a:ext cx="72008" cy="81324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 descr="C:\Users\eruiz\RESPALDO\INDES\01 nuevo stellfoam\pruebas\prueba de flexión\Pruba Veracrus\20170801_162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98" y="5229200"/>
            <a:ext cx="2560284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9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2" grpId="0"/>
      <p:bldP spid="9" grpId="0"/>
      <p:bldP spid="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4427984" y="47667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PRESENTACIÓN</a:t>
            </a:r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43" y="2276872"/>
            <a:ext cx="4763083" cy="4367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954710" y="1772816"/>
            <a:ext cx="50661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16000"/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RESISTENCIA TÉRMICA POR ESPESORES</a:t>
            </a:r>
          </a:p>
        </p:txBody>
      </p:sp>
    </p:spTree>
    <p:extLst>
      <p:ext uri="{BB962C8B-B14F-4D97-AF65-F5344CB8AC3E}">
        <p14:creationId xmlns:p14="http://schemas.microsoft.com/office/powerpoint/2010/main" val="20435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46 Imagen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62627D"/>
              </a:clrFrom>
              <a:clrTo>
                <a:srgbClr val="62627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1489050"/>
            <a:ext cx="3550179" cy="2588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45 Grupo"/>
          <p:cNvGrpSpPr/>
          <p:nvPr/>
        </p:nvGrpSpPr>
        <p:grpSpPr>
          <a:xfrm>
            <a:off x="38936" y="2132856"/>
            <a:ext cx="9429608" cy="4344070"/>
            <a:chOff x="38936" y="2132856"/>
            <a:chExt cx="9429608" cy="43440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0" name="39 Imagen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62627D"/>
                </a:clrFrom>
                <a:clrTo>
                  <a:srgbClr val="62627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/>
            <a:stretch/>
          </p:blipFill>
          <p:spPr>
            <a:xfrm>
              <a:off x="38936" y="2132856"/>
              <a:ext cx="9105064" cy="4344070"/>
            </a:xfrm>
            <a:prstGeom prst="rect">
              <a:avLst/>
            </a:prstGeom>
          </p:spPr>
        </p:pic>
        <p:sp>
          <p:nvSpPr>
            <p:cNvPr id="13" name="12 Rectángulo"/>
            <p:cNvSpPr/>
            <p:nvPr/>
          </p:nvSpPr>
          <p:spPr>
            <a:xfrm>
              <a:off x="6975945" y="3496244"/>
              <a:ext cx="2492599" cy="646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dirty="0" smtClean="0"/>
                <a:t>Poliestireno </a:t>
              </a:r>
            </a:p>
            <a:p>
              <a:pPr algn="just"/>
              <a:r>
                <a:rPr lang="es-MX" dirty="0" smtClean="0"/>
                <a:t>Expandido</a:t>
              </a:r>
              <a:r>
                <a:rPr lang="es-MX" dirty="0"/>
                <a:t> </a:t>
              </a:r>
              <a:r>
                <a:rPr lang="es-MX" dirty="0" smtClean="0"/>
                <a:t>(EPS)</a:t>
              </a:r>
              <a:endParaRPr lang="es-MX" dirty="0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1781452" y="3861048"/>
              <a:ext cx="1210062" cy="8726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dirty="0" smtClean="0"/>
                <a:t>Tablaroca</a:t>
              </a:r>
              <a:endParaRPr lang="es-MX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6958404" y="2718484"/>
              <a:ext cx="2510140" cy="646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dirty="0" smtClean="0"/>
                <a:t>Postes de </a:t>
              </a:r>
            </a:p>
            <a:p>
              <a:pPr algn="just"/>
              <a:r>
                <a:rPr lang="es-MX" dirty="0" smtClean="0"/>
                <a:t>lámina galvanizada</a:t>
              </a:r>
              <a:endParaRPr lang="es-MX" dirty="0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6975946" y="4176784"/>
              <a:ext cx="2492598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dirty="0" smtClean="0"/>
                <a:t>Pasta acrílica</a:t>
              </a:r>
              <a:endParaRPr lang="es-MX" dirty="0"/>
            </a:p>
          </p:txBody>
        </p:sp>
        <p:cxnSp>
          <p:nvCxnSpPr>
            <p:cNvPr id="17" name="16 Conector angular"/>
            <p:cNvCxnSpPr/>
            <p:nvPr/>
          </p:nvCxnSpPr>
          <p:spPr>
            <a:xfrm rot="16200000" flipH="1">
              <a:off x="1692444" y="3195067"/>
              <a:ext cx="954601" cy="433479"/>
            </a:xfrm>
            <a:prstGeom prst="bentConnector3">
              <a:avLst>
                <a:gd name="adj1" fmla="val 43348"/>
              </a:avLst>
            </a:prstGeom>
            <a:ln w="3175">
              <a:solidFill>
                <a:schemeClr val="tx2">
                  <a:lumMod val="25000"/>
                </a:schemeClr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angular"/>
            <p:cNvCxnSpPr/>
            <p:nvPr/>
          </p:nvCxnSpPr>
          <p:spPr>
            <a:xfrm flipV="1">
              <a:off x="5957883" y="2891846"/>
              <a:ext cx="1000523" cy="231999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2">
                  <a:lumMod val="25000"/>
                </a:schemeClr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angular"/>
            <p:cNvCxnSpPr>
              <a:endCxn id="13" idx="1"/>
            </p:cNvCxnSpPr>
            <p:nvPr/>
          </p:nvCxnSpPr>
          <p:spPr>
            <a:xfrm flipV="1">
              <a:off x="6220660" y="3819409"/>
              <a:ext cx="755285" cy="3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2">
                  <a:lumMod val="25000"/>
                </a:schemeClr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angular"/>
            <p:cNvCxnSpPr>
              <a:endCxn id="16" idx="1"/>
            </p:cNvCxnSpPr>
            <p:nvPr/>
          </p:nvCxnSpPr>
          <p:spPr>
            <a:xfrm flipV="1">
              <a:off x="6220660" y="4361450"/>
              <a:ext cx="755287" cy="9779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2">
                  <a:lumMod val="25000"/>
                </a:schemeClr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angular"/>
            <p:cNvCxnSpPr>
              <a:endCxn id="23" idx="1"/>
            </p:cNvCxnSpPr>
            <p:nvPr/>
          </p:nvCxnSpPr>
          <p:spPr>
            <a:xfrm>
              <a:off x="6166167" y="4576563"/>
              <a:ext cx="804488" cy="173765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2">
                  <a:lumMod val="25000"/>
                </a:schemeClr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angular"/>
            <p:cNvCxnSpPr>
              <a:endCxn id="24" idx="1"/>
            </p:cNvCxnSpPr>
            <p:nvPr/>
          </p:nvCxnSpPr>
          <p:spPr>
            <a:xfrm>
              <a:off x="5957883" y="4810473"/>
              <a:ext cx="1012772" cy="503184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2">
                  <a:lumMod val="25000"/>
                </a:schemeClr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6970655" y="4565663"/>
              <a:ext cx="2497889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dirty="0" smtClean="0"/>
                <a:t>Malla Fibra de Vidrio</a:t>
              </a:r>
              <a:endParaRPr lang="es-MX" dirty="0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6970655" y="5128991"/>
              <a:ext cx="2209859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dirty="0" smtClean="0"/>
                <a:t>Pasta acrílica</a:t>
              </a:r>
              <a:endParaRPr lang="es-MX" dirty="0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6984714" y="5511709"/>
              <a:ext cx="2339815" cy="369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dirty="0" smtClean="0"/>
                <a:t>Textura o color</a:t>
              </a:r>
              <a:endParaRPr lang="es-MX" dirty="0"/>
            </a:p>
          </p:txBody>
        </p:sp>
        <p:cxnSp>
          <p:nvCxnSpPr>
            <p:cNvPr id="26" name="25 Conector angular"/>
            <p:cNvCxnSpPr>
              <a:endCxn id="25" idx="1"/>
            </p:cNvCxnSpPr>
            <p:nvPr/>
          </p:nvCxnSpPr>
          <p:spPr>
            <a:xfrm>
              <a:off x="5929611" y="5696374"/>
              <a:ext cx="1055103" cy="1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2">
                  <a:lumMod val="25000"/>
                </a:schemeClr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angular"/>
            <p:cNvCxnSpPr/>
            <p:nvPr/>
          </p:nvCxnSpPr>
          <p:spPr>
            <a:xfrm rot="10800000" flipV="1">
              <a:off x="2386484" y="2408186"/>
              <a:ext cx="961383" cy="943931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2">
                  <a:lumMod val="25000"/>
                </a:schemeClr>
              </a:solidFill>
              <a:prstDash val="dash"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28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RECUBRIMIENTOS</a:t>
            </a: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grpSp>
        <p:nvGrpSpPr>
          <p:cNvPr id="36" name="35 Grupo"/>
          <p:cNvGrpSpPr/>
          <p:nvPr/>
        </p:nvGrpSpPr>
        <p:grpSpPr>
          <a:xfrm>
            <a:off x="12618" y="4890243"/>
            <a:ext cx="3716174" cy="1983537"/>
            <a:chOff x="12618" y="4890243"/>
            <a:chExt cx="3716174" cy="19835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2F2F3B"/>
                </a:clrFrom>
                <a:clrTo>
                  <a:srgbClr val="2F2F3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714" y="5326680"/>
              <a:ext cx="2771800" cy="1108720"/>
            </a:xfrm>
            <a:prstGeom prst="rect">
              <a:avLst/>
            </a:prstGeom>
          </p:spPr>
        </p:pic>
        <p:cxnSp>
          <p:nvCxnSpPr>
            <p:cNvPr id="28" name="27 Conector angular"/>
            <p:cNvCxnSpPr/>
            <p:nvPr/>
          </p:nvCxnSpPr>
          <p:spPr>
            <a:xfrm>
              <a:off x="1259632" y="5062065"/>
              <a:ext cx="319285" cy="276213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2">
                  <a:lumMod val="25000"/>
                </a:schemeClr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29 Rectángulo"/>
            <p:cNvSpPr/>
            <p:nvPr/>
          </p:nvSpPr>
          <p:spPr>
            <a:xfrm>
              <a:off x="12618" y="4890243"/>
              <a:ext cx="14630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600" dirty="0" smtClean="0"/>
                <a:t>Machimbre</a:t>
              </a:r>
              <a:endParaRPr lang="es-MX" sz="1600" dirty="0"/>
            </a:p>
          </p:txBody>
        </p:sp>
        <p:cxnSp>
          <p:nvCxnSpPr>
            <p:cNvPr id="31" name="30 Conector angular"/>
            <p:cNvCxnSpPr/>
            <p:nvPr/>
          </p:nvCxnSpPr>
          <p:spPr>
            <a:xfrm rot="16200000" flipH="1">
              <a:off x="2096618" y="6345589"/>
              <a:ext cx="400110" cy="179621"/>
            </a:xfrm>
            <a:prstGeom prst="bentConnector3">
              <a:avLst>
                <a:gd name="adj1" fmla="val 97612"/>
              </a:avLst>
            </a:prstGeom>
            <a:ln w="3175">
              <a:solidFill>
                <a:schemeClr val="tx2">
                  <a:lumMod val="25000"/>
                </a:schemeClr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Rectángulo"/>
            <p:cNvSpPr/>
            <p:nvPr/>
          </p:nvSpPr>
          <p:spPr>
            <a:xfrm>
              <a:off x="2265754" y="6535226"/>
              <a:ext cx="14630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600" dirty="0" smtClean="0"/>
                <a:t>Grabado</a:t>
              </a:r>
              <a:endParaRPr lang="es-MX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98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Rectángulo"/>
          <p:cNvSpPr/>
          <p:nvPr/>
        </p:nvSpPr>
        <p:spPr>
          <a:xfrm>
            <a:off x="4716016" y="5718076"/>
            <a:ext cx="4429125" cy="1139924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Rectángulo"/>
          <p:cNvSpPr/>
          <p:nvPr/>
        </p:nvSpPr>
        <p:spPr>
          <a:xfrm>
            <a:off x="4714875" y="3584476"/>
            <a:ext cx="4429125" cy="12773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Rectángulo"/>
          <p:cNvSpPr/>
          <p:nvPr/>
        </p:nvSpPr>
        <p:spPr>
          <a:xfrm>
            <a:off x="4686300" y="2136677"/>
            <a:ext cx="4457700" cy="71626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Rectángulo"/>
          <p:cNvSpPr/>
          <p:nvPr/>
        </p:nvSpPr>
        <p:spPr>
          <a:xfrm>
            <a:off x="0" y="5301208"/>
            <a:ext cx="4716016" cy="805402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Rectángulo"/>
          <p:cNvSpPr/>
          <p:nvPr/>
        </p:nvSpPr>
        <p:spPr>
          <a:xfrm>
            <a:off x="0" y="3432076"/>
            <a:ext cx="4716016" cy="717003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0" y="1412776"/>
            <a:ext cx="4716016" cy="106790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Rectángulo"/>
          <p:cNvSpPr/>
          <p:nvPr/>
        </p:nvSpPr>
        <p:spPr>
          <a:xfrm>
            <a:off x="6228184" y="1454576"/>
            <a:ext cx="243174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100" b="1" dirty="0" smtClean="0">
                <a:solidFill>
                  <a:srgbClr val="0062AC"/>
                </a:solidFill>
                <a:latin typeface="Akzidenz-Grotesk BQ" pitchFamily="50" charset="0"/>
              </a:rPr>
              <a:t>Ideal </a:t>
            </a:r>
            <a:r>
              <a:rPr lang="es-MX" sz="1100" b="1" dirty="0">
                <a:solidFill>
                  <a:srgbClr val="0062AC"/>
                </a:solidFill>
                <a:latin typeface="Akzidenz-Grotesk BQ" pitchFamily="50" charset="0"/>
              </a:rPr>
              <a:t>para ampliaciones </a:t>
            </a:r>
            <a:r>
              <a:rPr lang="es-MX" sz="1100" dirty="0"/>
              <a:t>y remodelaciones </a:t>
            </a:r>
            <a:r>
              <a:rPr lang="es-MX" sz="1100" dirty="0" smtClean="0"/>
              <a:t>futuras. Flexible </a:t>
            </a:r>
            <a:r>
              <a:rPr lang="es-MX" sz="1100" dirty="0"/>
              <a:t>a cualquier tipo de diseño</a:t>
            </a:r>
            <a:r>
              <a:rPr lang="es-MX" sz="1100" dirty="0" smtClean="0"/>
              <a:t>.</a:t>
            </a:r>
          </a:p>
          <a:p>
            <a:pPr lvl="0" algn="just"/>
            <a:endParaRPr lang="es-MX" sz="1100" dirty="0" smtClean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MX" sz="11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Por </a:t>
            </a:r>
            <a:r>
              <a:rPr lang="es-MX" sz="1100" dirty="0"/>
              <a:t>su textura, </a:t>
            </a:r>
            <a:r>
              <a:rPr lang="es-MX" sz="1050" b="1" dirty="0">
                <a:solidFill>
                  <a:srgbClr val="0062AC"/>
                </a:solidFill>
                <a:latin typeface="Akzidenz-Grotesk BQ" pitchFamily="50" charset="0"/>
              </a:rPr>
              <a:t>promueve mejor el anclaje de los </a:t>
            </a:r>
            <a:r>
              <a:rPr lang="es-MX" sz="1050" b="1" dirty="0" smtClean="0">
                <a:solidFill>
                  <a:srgbClr val="0062AC"/>
                </a:solidFill>
                <a:latin typeface="Akzidenz-Grotesk BQ" pitchFamily="50" charset="0"/>
              </a:rPr>
              <a:t>recubrimientos.</a:t>
            </a:r>
          </a:p>
          <a:p>
            <a:pPr lvl="0" algn="just"/>
            <a:endParaRPr lang="es-MX" sz="1100" dirty="0" smtClean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MX" sz="110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100" b="1" dirty="0">
                <a:solidFill>
                  <a:srgbClr val="0062AC"/>
                </a:solidFill>
                <a:latin typeface="Akzidenz-Grotesk BQ" pitchFamily="50" charset="0"/>
              </a:rPr>
              <a:t>Seguro</a:t>
            </a:r>
            <a:r>
              <a:rPr lang="es-MX" sz="1100" dirty="0"/>
              <a:t> es auto extinguible y no es tóxico</a:t>
            </a:r>
            <a:r>
              <a:rPr lang="es-MX" sz="1100" dirty="0" smtClean="0"/>
              <a:t>.</a:t>
            </a:r>
            <a:endParaRPr lang="es-MX" sz="110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MX" sz="1100" dirty="0" smtClean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100" dirty="0" smtClean="0"/>
              <a:t>Resistente </a:t>
            </a:r>
            <a:r>
              <a:rPr lang="es-MX" sz="1100" dirty="0"/>
              <a:t>a la intemperie, no es producto comestible para animales, no propicia salitre, hongos o deterioro por el tiempo, no se oxida o pudre.  por sus componentes Steelfoam es un sistema muy </a:t>
            </a:r>
            <a:r>
              <a:rPr lang="es-MX" sz="1100" b="1" dirty="0">
                <a:solidFill>
                  <a:srgbClr val="0062AC"/>
                </a:solidFill>
                <a:latin typeface="Akzidenz-Grotesk BQ" pitchFamily="50" charset="0"/>
              </a:rPr>
              <a:t>durable</a:t>
            </a:r>
            <a:r>
              <a:rPr lang="es-MX" sz="1100" b="1" dirty="0" smtClean="0">
                <a:solidFill>
                  <a:srgbClr val="0062AC"/>
                </a:solidFill>
                <a:latin typeface="Akzidenz-Grotesk BQ" pitchFamily="50" charset="0"/>
              </a:rPr>
              <a:t>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MX" sz="110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100" b="1" dirty="0">
                <a:solidFill>
                  <a:srgbClr val="0062AC"/>
                </a:solidFill>
                <a:latin typeface="Akzidenz-Grotesk BQ" pitchFamily="50" charset="0"/>
              </a:rPr>
              <a:t>Facilita la colocación de instalaciones</a:t>
            </a:r>
            <a:r>
              <a:rPr lang="es-MX" sz="1100" dirty="0"/>
              <a:t> tanto eléctricas como hidráulicas que se ubican en el muro</a:t>
            </a:r>
            <a:r>
              <a:rPr lang="es-MX" sz="1100" b="1" dirty="0" smtClean="0"/>
              <a:t>.</a:t>
            </a:r>
          </a:p>
          <a:p>
            <a:pPr lvl="0" algn="just"/>
            <a:endParaRPr lang="es-MX" sz="1100" b="1" dirty="0" smtClean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MX" sz="110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100" b="1" dirty="0">
                <a:solidFill>
                  <a:srgbClr val="0062AC"/>
                </a:solidFill>
                <a:latin typeface="Akzidenz-Grotesk BQ" pitchFamily="50" charset="0"/>
              </a:rPr>
              <a:t>Reciclable</a:t>
            </a:r>
            <a:r>
              <a:rPr lang="es-MX" sz="1100" b="1" dirty="0"/>
              <a:t>, </a:t>
            </a:r>
            <a:r>
              <a:rPr lang="es-MX" sz="1100" dirty="0" smtClean="0"/>
              <a:t>es amigable con el medio ambiente, los elementos son reciclables.</a:t>
            </a:r>
            <a:endParaRPr lang="es-MX" sz="1100" dirty="0"/>
          </a:p>
        </p:txBody>
      </p:sp>
      <p:sp>
        <p:nvSpPr>
          <p:cNvPr id="34" name="33 Rectángulo"/>
          <p:cNvSpPr/>
          <p:nvPr/>
        </p:nvSpPr>
        <p:spPr>
          <a:xfrm>
            <a:off x="1780218" y="1387073"/>
            <a:ext cx="27197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050" b="1" dirty="0">
                <a:solidFill>
                  <a:srgbClr val="0062AC"/>
                </a:solidFill>
                <a:latin typeface="Akzidenz-Grotesk BQ" pitchFamily="50" charset="0"/>
              </a:rPr>
              <a:t>Es un sistema diseñado y fabricado para cada proyecto en específico</a:t>
            </a:r>
            <a:r>
              <a:rPr lang="es-MX" sz="1050" dirty="0">
                <a:solidFill>
                  <a:schemeClr val="accent6">
                    <a:lumMod val="75000"/>
                  </a:schemeClr>
                </a:solidFill>
                <a:latin typeface="Akzidenz-Grotesk BQ" pitchFamily="50" charset="0"/>
              </a:rPr>
              <a:t>, </a:t>
            </a:r>
            <a:r>
              <a:rPr lang="es-MX" sz="1050" dirty="0"/>
              <a:t>puede ser panel individual listo para instalar o ser una fachada completa incluyendo vanos para puertas y ventanas</a:t>
            </a:r>
            <a:r>
              <a:rPr lang="es-MX" sz="1050" dirty="0" smtClean="0"/>
              <a:t>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MX" sz="105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050" b="1" dirty="0">
                <a:solidFill>
                  <a:srgbClr val="0062AC"/>
                </a:solidFill>
                <a:latin typeface="Akzidenz-Grotesk BQ" pitchFamily="50" charset="0"/>
              </a:rPr>
              <a:t>Aislamiento térmico </a:t>
            </a:r>
            <a:r>
              <a:rPr lang="es-MX" sz="1050" dirty="0"/>
              <a:t>estable a lo largo de la vida útil del inmueble, con lo que se logra  mayor </a:t>
            </a:r>
            <a:r>
              <a:rPr lang="es-MX" sz="1050" b="1" dirty="0">
                <a:solidFill>
                  <a:srgbClr val="0062AC"/>
                </a:solidFill>
                <a:latin typeface="Akzidenz-Grotesk BQ" pitchFamily="50" charset="0"/>
              </a:rPr>
              <a:t>confort</a:t>
            </a:r>
            <a:r>
              <a:rPr lang="es-MX" sz="1050" dirty="0"/>
              <a:t> al interior del edificio y </a:t>
            </a:r>
            <a:r>
              <a:rPr lang="es-MX" sz="1050" b="1" dirty="0">
                <a:solidFill>
                  <a:srgbClr val="0062AC"/>
                </a:solidFill>
                <a:latin typeface="Akzidenz-Grotesk BQ" pitchFamily="50" charset="0"/>
              </a:rPr>
              <a:t>ahorro</a:t>
            </a:r>
            <a:r>
              <a:rPr lang="es-MX" sz="1050" dirty="0"/>
              <a:t> en el consumo energético</a:t>
            </a:r>
            <a:r>
              <a:rPr lang="es-MX" sz="1050" dirty="0" smtClean="0"/>
              <a:t>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MX" sz="105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050" dirty="0"/>
              <a:t>Sistema muy </a:t>
            </a:r>
            <a:r>
              <a:rPr lang="es-MX" sz="1050" b="1" dirty="0">
                <a:solidFill>
                  <a:srgbClr val="0062AC"/>
                </a:solidFill>
                <a:latin typeface="Akzidenz-Grotesk BQ" pitchFamily="50" charset="0"/>
              </a:rPr>
              <a:t>ligero</a:t>
            </a:r>
            <a:r>
              <a:rPr lang="es-MX" sz="1050" dirty="0"/>
              <a:t>, no agrega peso adicional  al edificio</a:t>
            </a:r>
            <a:r>
              <a:rPr lang="es-MX" sz="1050" dirty="0" smtClean="0"/>
              <a:t>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MX" sz="1050" dirty="0" smtClean="0"/>
          </a:p>
          <a:p>
            <a:pPr lvl="0" algn="just"/>
            <a:endParaRPr lang="es-MX" sz="105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050" b="1" dirty="0">
                <a:solidFill>
                  <a:srgbClr val="0062AC"/>
                </a:solidFill>
                <a:latin typeface="Akzidenz-Grotesk BQ" pitchFamily="50" charset="0"/>
              </a:rPr>
              <a:t>Rápida y fácil instalación</a:t>
            </a:r>
            <a:r>
              <a:rPr lang="es-MX" sz="1050" dirty="0"/>
              <a:t>, al ser un panel prefabricado a la medida, con una sola pieza  cubre todos o varios niveles, </a:t>
            </a:r>
            <a:r>
              <a:rPr lang="es-MX" sz="1050" b="1" dirty="0">
                <a:solidFill>
                  <a:srgbClr val="0062AC"/>
                </a:solidFill>
                <a:latin typeface="Akzidenz-Grotesk BQ" pitchFamily="50" charset="0"/>
              </a:rPr>
              <a:t>no requiere mano de obra especializada, lo que disminuye los costos de mano de obra</a:t>
            </a:r>
            <a:r>
              <a:rPr lang="es-MX" sz="1050" b="1" dirty="0" smtClean="0">
                <a:solidFill>
                  <a:srgbClr val="0062AC"/>
                </a:solidFill>
                <a:latin typeface="Akzidenz-Grotesk BQ" pitchFamily="50" charset="0"/>
              </a:rPr>
              <a:t>.</a:t>
            </a:r>
          </a:p>
          <a:p>
            <a:pPr lvl="0" algn="just"/>
            <a:endParaRPr lang="es-MX" sz="105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050" b="1" dirty="0">
                <a:solidFill>
                  <a:srgbClr val="0062AC"/>
                </a:solidFill>
                <a:latin typeface="Akzidenz-Grotesk BQ" pitchFamily="50" charset="0"/>
              </a:rPr>
              <a:t>Ahorro,</a:t>
            </a:r>
            <a:r>
              <a:rPr lang="es-MX" sz="1050" b="1" dirty="0"/>
              <a:t> </a:t>
            </a:r>
            <a:r>
              <a:rPr lang="es-MX" sz="1050" dirty="0"/>
              <a:t>No requiere grúas o herramientas especiales. Disminuye drásticamente los tiempos de instalación</a:t>
            </a:r>
            <a:r>
              <a:rPr lang="es-MX" sz="1050" dirty="0" smtClean="0"/>
              <a:t>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MX" sz="105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s-MX" sz="1050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1050" b="1" dirty="0">
                <a:solidFill>
                  <a:srgbClr val="0062AC"/>
                </a:solidFill>
                <a:latin typeface="Akzidenz-Grotesk BQ" pitchFamily="50" charset="0"/>
              </a:rPr>
              <a:t>Limpieza</a:t>
            </a:r>
            <a:r>
              <a:rPr lang="es-MX" sz="1050" dirty="0"/>
              <a:t> al construir, por ser un sistema modular se obtiene nulo desperdicio. 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VENTAJAS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sulik.macario\Desktop\presentacion steel foam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0" y="3405045"/>
            <a:ext cx="713311" cy="6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ulik.macario\Desktop\presentacion steel foam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5" y="2580500"/>
            <a:ext cx="702286" cy="63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ulik.macario\Desktop\presentacion steel foam\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39" y="5301208"/>
            <a:ext cx="707349" cy="63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sulik.macario\Desktop\presentacion steel foam\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39" y="6106610"/>
            <a:ext cx="704819" cy="6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sulik.macario\Desktop\presentacion steel foam\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749091" cy="6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sulik.macario\Desktop\presentacion steel foam\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60" y="3916485"/>
            <a:ext cx="738003" cy="66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ulik.macario\Desktop\presentacion steel foam\1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84" y="5932730"/>
            <a:ext cx="737979" cy="66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ulik.macario\Desktop\presentacion steel foam\1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84" y="2908395"/>
            <a:ext cx="737979" cy="66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ulik.macario\Desktop\presentacion steel foam\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80" y="2156645"/>
            <a:ext cx="745883" cy="6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ulik.macario\Desktop\presentacion steel foam\1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49501"/>
            <a:ext cx="713311" cy="6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ulik.macario\Desktop\presentacion steel foam\1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70" y="4304133"/>
            <a:ext cx="707349" cy="63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ulik.macario\Desktop\presentacion steel foam\1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60" y="5002313"/>
            <a:ext cx="731665" cy="6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07" y="3341408"/>
            <a:ext cx="3041098" cy="157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94" y="3341408"/>
            <a:ext cx="3018792" cy="157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07" y="1628800"/>
            <a:ext cx="3033359" cy="1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05" y="5110120"/>
            <a:ext cx="3052705" cy="1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67" y="1628800"/>
            <a:ext cx="3025622" cy="155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USOS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554823" y="1592796"/>
            <a:ext cx="151216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Rectángulo redondeado"/>
          <p:cNvSpPr/>
          <p:nvPr/>
        </p:nvSpPr>
        <p:spPr>
          <a:xfrm>
            <a:off x="1835696" y="1556792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VIVIENDA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5635206" y="1590725"/>
            <a:ext cx="2406846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Rectángulo redondeado"/>
          <p:cNvSpPr/>
          <p:nvPr/>
        </p:nvSpPr>
        <p:spPr>
          <a:xfrm>
            <a:off x="5374005" y="1556792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EDIFICIOS EDUCATIVOS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763688" y="3356992"/>
            <a:ext cx="2304256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Rectángulo redondeado"/>
          <p:cNvSpPr/>
          <p:nvPr/>
        </p:nvSpPr>
        <p:spPr>
          <a:xfrm>
            <a:off x="1403648" y="3284984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EDIFICIOS MULTINIVEL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6547261" y="3312536"/>
            <a:ext cx="1512168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Rectángulo redondeado"/>
          <p:cNvSpPr/>
          <p:nvPr/>
        </p:nvSpPr>
        <p:spPr>
          <a:xfrm>
            <a:off x="5828134" y="3276532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OFICINAS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735719" y="5088547"/>
            <a:ext cx="2520280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Rectángulo redondeado"/>
          <p:cNvSpPr/>
          <p:nvPr/>
        </p:nvSpPr>
        <p:spPr>
          <a:xfrm>
            <a:off x="3460998" y="5052543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CENTROS COMERCIALES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20" grpId="0"/>
      <p:bldP spid="19" grpId="0" animBg="1"/>
      <p:bldP spid="22" grpId="0"/>
      <p:bldP spid="21" grpId="0" animBg="1"/>
      <p:bldP spid="23" grpId="0"/>
      <p:bldP spid="27" grpId="0" animBg="1"/>
      <p:bldP spid="28" grpId="0"/>
      <p:bldP spid="29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55" y="3573016"/>
            <a:ext cx="3977985" cy="2634769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2382148"/>
            <a:ext cx="4842080" cy="296137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1056" y="1628800"/>
            <a:ext cx="2016224" cy="2307085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0853" y="1628800"/>
            <a:ext cx="1958188" cy="2307085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4427984" y="4766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OBRAS</a:t>
            </a:r>
            <a:endParaRPr lang="es-MX" sz="2400" b="1" dirty="0">
              <a:solidFill>
                <a:schemeClr val="bg1"/>
              </a:solidFill>
            </a:endParaRPr>
          </a:p>
          <a:p>
            <a:pPr algn="ctr"/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363831" y="1628800"/>
            <a:ext cx="2016224" cy="36004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 redondeado"/>
          <p:cNvSpPr/>
          <p:nvPr/>
        </p:nvSpPr>
        <p:spPr>
          <a:xfrm>
            <a:off x="837501" y="1592796"/>
            <a:ext cx="301441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COLEGIO INAM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8821</TotalTime>
  <Words>760</Words>
  <Application>Microsoft Office PowerPoint</Application>
  <PresentationFormat>Presentación en pantalla (4:3)</PresentationFormat>
  <Paragraphs>149</Paragraphs>
  <Slides>34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Ariana Almazan Balbuena</dc:creator>
  <cp:lastModifiedBy>Erika Berenice Ruiz Jimenez</cp:lastModifiedBy>
  <cp:revision>201</cp:revision>
  <cp:lastPrinted>2013-07-31T20:36:46Z</cp:lastPrinted>
  <dcterms:created xsi:type="dcterms:W3CDTF">2013-01-09T17:21:56Z</dcterms:created>
  <dcterms:modified xsi:type="dcterms:W3CDTF">2017-08-07T20:45:06Z</dcterms:modified>
</cp:coreProperties>
</file>